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IBM Plex Sans"/>
      <p:regular r:id="rId30"/>
      <p:bold r:id="rId31"/>
      <p:italic r:id="rId32"/>
      <p:boldItalic r:id="rId33"/>
    </p:embeddedFont>
    <p:embeddedFont>
      <p:font typeface="IBM Plex Sans Medium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BMPlexSans-bold.fntdata"/><Relationship Id="rId30" Type="http://schemas.openxmlformats.org/officeDocument/2006/relationships/font" Target="fonts/IBMPlexSans-regular.fntdata"/><Relationship Id="rId11" Type="http://schemas.openxmlformats.org/officeDocument/2006/relationships/slide" Target="slides/slide5.xml"/><Relationship Id="rId33" Type="http://schemas.openxmlformats.org/officeDocument/2006/relationships/font" Target="fonts/IBMPlexSans-boldItalic.fntdata"/><Relationship Id="rId10" Type="http://schemas.openxmlformats.org/officeDocument/2006/relationships/slide" Target="slides/slide4.xml"/><Relationship Id="rId32" Type="http://schemas.openxmlformats.org/officeDocument/2006/relationships/font" Target="fonts/IBMPlexSans-italic.fntdata"/><Relationship Id="rId13" Type="http://schemas.openxmlformats.org/officeDocument/2006/relationships/slide" Target="slides/slide7.xml"/><Relationship Id="rId35" Type="http://schemas.openxmlformats.org/officeDocument/2006/relationships/font" Target="fonts/IBMPlexSansMedium-bold.fntdata"/><Relationship Id="rId12" Type="http://schemas.openxmlformats.org/officeDocument/2006/relationships/slide" Target="slides/slide6.xml"/><Relationship Id="rId34" Type="http://schemas.openxmlformats.org/officeDocument/2006/relationships/font" Target="fonts/IBMPlexSansMedium-regular.fntdata"/><Relationship Id="rId15" Type="http://schemas.openxmlformats.org/officeDocument/2006/relationships/slide" Target="slides/slide9.xml"/><Relationship Id="rId37" Type="http://schemas.openxmlformats.org/officeDocument/2006/relationships/font" Target="fonts/IBMPlexSansMedium-boldItalic.fntdata"/><Relationship Id="rId14" Type="http://schemas.openxmlformats.org/officeDocument/2006/relationships/slide" Target="slides/slide8.xml"/><Relationship Id="rId36" Type="http://schemas.openxmlformats.org/officeDocument/2006/relationships/font" Target="fonts/IBMPlexSansMedium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nktr.ee/davisdsc" TargetMode="External"/><Relationship Id="rId3" Type="http://schemas.openxmlformats.org/officeDocument/2006/relationships/hyperlink" Target="https://davisdsc.us19.list-manage.com/track/click?u=3491928c1ffbd9d8aea57b2c4&amp;id=9b498303e0&amp;e=417810678f" TargetMode="External"/><Relationship Id="rId4" Type="http://schemas.openxmlformats.org/officeDocument/2006/relationships/hyperlink" Target="http://www.davisdsc.com" TargetMode="External"/><Relationship Id="rId5" Type="http://schemas.openxmlformats.org/officeDocument/2006/relationships/hyperlink" Target="http://www.facebook.com/data.ucd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cf255d2f7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2cf255d2f7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16f4071e9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16f4071e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dc7bf57c2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dc7bf57c2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16f4071e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16f4071e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16f4071e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716f4071e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716f4071e9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716f4071e9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10cbc804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710cbc804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d0d89525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d0d89525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f255d2f7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cf255d2f7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162">
                <a:solidFill>
                  <a:schemeClr val="dk1"/>
                </a:solidFill>
              </a:rPr>
              <a:t>The dataset includes 244 instances that regroup a data of two regions of Algeria,namely the Bejaia region located in the northeast of Algeria and the Sidi Bel-abbes region located in the northwest of Algeria.</a:t>
            </a:r>
            <a:endParaRPr sz="116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162">
                <a:solidFill>
                  <a:schemeClr val="dk1"/>
                </a:solidFill>
              </a:rPr>
              <a:t>122 instances for each region.</a:t>
            </a:r>
            <a:endParaRPr sz="116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62">
                <a:solidFill>
                  <a:schemeClr val="dk1"/>
                </a:solidFill>
              </a:rPr>
              <a:t>The period from June 2012 to September 2012. The dataset includes 11 attribues and 1 output attribue (class) The 244 instances have been classified into fire(138 classes) and not fire (106 classes) classes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feb0edd5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6feb0edd5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16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162">
                <a:solidFill>
                  <a:schemeClr val="dk1"/>
                </a:solidFill>
              </a:rPr>
              <a:t>122 instances for each region.</a:t>
            </a:r>
            <a:endParaRPr sz="116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62">
                <a:solidFill>
                  <a:schemeClr val="dk1"/>
                </a:solidFill>
              </a:rPr>
              <a:t>The period from June 2012 to September 2012. The dataset includes 11 attribues and 1 output attribue (class) The 244 instances have been classified into fire(138 classes) and not fire (106 classes) classes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cfdd3d1cc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cfdd3d1cc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run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fdd3d1cc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cfdd3d1cc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f23d318d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f23d318d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fd12ef29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6fd12ef29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QR code in case ppl need to sign in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https://linktr.ee/davisdsc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 u="sng">
                <a:solidFill>
                  <a:srgbClr val="007C89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https://discord.gg/zCPRKHdM7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www.davisdsc.com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www.facebook.com/data.ucd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cf23d318d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cf23d318d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f23d318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cf23d318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046ab7c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d046ab7c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ffdc0ed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6ffdc0ed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 </a:t>
            </a:r>
            <a:r>
              <a:rPr b="1" lang="en" sz="1000">
                <a:solidFill>
                  <a:schemeClr val="dk1"/>
                </a:solidFill>
              </a:rPr>
              <a:t>Concept</a:t>
            </a:r>
            <a:r>
              <a:rPr lang="en" sz="1000">
                <a:solidFill>
                  <a:schemeClr val="dk1"/>
                </a:solidFill>
              </a:rPr>
              <a:t>: Decision Trees are a type of supervised learning algorithm used for both classification and regression tasks. They work by splitting the data into subsets based on the value of input features, creating a tree-like model of decisions.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How It Works</a:t>
            </a:r>
            <a:r>
              <a:rPr lang="en" sz="1000">
                <a:solidFill>
                  <a:schemeClr val="dk1"/>
                </a:solidFill>
              </a:rPr>
              <a:t>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" sz="1000">
                <a:solidFill>
                  <a:schemeClr val="dk1"/>
                </a:solidFill>
              </a:rPr>
              <a:t>Root Node</a:t>
            </a:r>
            <a:r>
              <a:rPr lang="en" sz="1000">
                <a:solidFill>
                  <a:schemeClr val="dk1"/>
                </a:solidFill>
              </a:rPr>
              <a:t>: Start with the entire dataset and choose the best feature to split it, based on a criterion like Gini impurity or information gain.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" sz="1000">
                <a:solidFill>
                  <a:schemeClr val="dk1"/>
                </a:solidFill>
              </a:rPr>
              <a:t>Splitting</a:t>
            </a:r>
            <a:r>
              <a:rPr lang="en" sz="1000">
                <a:solidFill>
                  <a:schemeClr val="dk1"/>
                </a:solidFill>
              </a:rPr>
              <a:t>: Recursively split the data into subsets, creating branches of the tree. Each split is chosen to maximize the separation of the data according to the target variable.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" sz="1000">
                <a:solidFill>
                  <a:schemeClr val="dk1"/>
                </a:solidFill>
              </a:rPr>
              <a:t>Leaf Nodes</a:t>
            </a:r>
            <a:r>
              <a:rPr lang="en" sz="1000">
                <a:solidFill>
                  <a:schemeClr val="dk1"/>
                </a:solidFill>
              </a:rPr>
              <a:t>: Once the data cannot be split further (or another stopping criterion is met), the leaves represent the final output (class labels for classification, average/mean value for regression).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feb0edd5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6feb0edd5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Concept</a:t>
            </a:r>
            <a:r>
              <a:rPr lang="en" sz="1000">
                <a:solidFill>
                  <a:schemeClr val="dk1"/>
                </a:solidFill>
              </a:rPr>
              <a:t>: Logistic Regression is a statistical model used primarily for binary classification tasks. It models the probability that a given input belongs to a particular class.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How It Works</a:t>
            </a:r>
            <a:r>
              <a:rPr lang="en" sz="1000">
                <a:solidFill>
                  <a:schemeClr val="dk1"/>
                </a:solidFill>
              </a:rPr>
              <a:t>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" sz="1000">
                <a:solidFill>
                  <a:schemeClr val="dk1"/>
                </a:solidFill>
              </a:rPr>
              <a:t>Linear Combination</a:t>
            </a:r>
            <a:r>
              <a:rPr lang="en" sz="1000">
                <a:solidFill>
                  <a:schemeClr val="dk1"/>
                </a:solidFill>
              </a:rPr>
              <a:t>: Compute a weighted sum of the input features.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" sz="1000">
                <a:solidFill>
                  <a:schemeClr val="dk1"/>
                </a:solidFill>
              </a:rPr>
              <a:t>Logit Function</a:t>
            </a:r>
            <a:r>
              <a:rPr lang="en" sz="1000">
                <a:solidFill>
                  <a:schemeClr val="dk1"/>
                </a:solidFill>
              </a:rPr>
              <a:t>: Apply the logistic (sigmoid) function to this weighted sum to transform it into a probability value between 0 and 1.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" sz="1000">
                <a:solidFill>
                  <a:schemeClr val="dk1"/>
                </a:solidFill>
              </a:rPr>
              <a:t>Thresholding</a:t>
            </a:r>
            <a:r>
              <a:rPr lang="en" sz="1000">
                <a:solidFill>
                  <a:schemeClr val="dk1"/>
                </a:solidFill>
              </a:rPr>
              <a:t>: Assign the input to one of the two classes based on a probability threshold (usually 0.5).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10cbc804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10cbc804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Concept</a:t>
            </a:r>
            <a:r>
              <a:rPr lang="en" sz="1000">
                <a:solidFill>
                  <a:schemeClr val="dk1"/>
                </a:solidFill>
              </a:rPr>
              <a:t>: K-Nearest Neighbors is a simple, instance-based learning algorithm used for both classification and regression. It makes predictions based on the k most similar training examples in the feature space.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</a:rPr>
              <a:t>How It Works</a:t>
            </a:r>
            <a:r>
              <a:rPr lang="en" sz="1000">
                <a:solidFill>
                  <a:schemeClr val="dk1"/>
                </a:solidFill>
              </a:rPr>
              <a:t>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" sz="1000">
                <a:solidFill>
                  <a:schemeClr val="dk1"/>
                </a:solidFill>
              </a:rPr>
              <a:t>Distance Metric</a:t>
            </a:r>
            <a:r>
              <a:rPr lang="en" sz="1000">
                <a:solidFill>
                  <a:schemeClr val="dk1"/>
                </a:solidFill>
              </a:rPr>
              <a:t>: Choose a distance metric (e.g., Euclidean distance) to measure similarity between instances.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" sz="1000">
                <a:solidFill>
                  <a:schemeClr val="dk1"/>
                </a:solidFill>
              </a:rPr>
              <a:t>Finding Neighbors</a:t>
            </a:r>
            <a:r>
              <a:rPr lang="en" sz="1000">
                <a:solidFill>
                  <a:schemeClr val="dk1"/>
                </a:solidFill>
              </a:rPr>
              <a:t>: For a given input, find the k closest training instances.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n" sz="1000">
                <a:solidFill>
                  <a:schemeClr val="dk1"/>
                </a:solidFill>
              </a:rPr>
              <a:t>Prediction</a:t>
            </a:r>
            <a:r>
              <a:rPr lang="en" sz="1000">
                <a:solidFill>
                  <a:schemeClr val="dk1"/>
                </a:solidFill>
              </a:rPr>
              <a:t>:</a:t>
            </a:r>
            <a:endParaRPr sz="1000">
              <a:solidFill>
                <a:schemeClr val="dk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b="1" lang="en" sz="1000">
                <a:solidFill>
                  <a:schemeClr val="dk1"/>
                </a:solidFill>
              </a:rPr>
              <a:t>Classification</a:t>
            </a:r>
            <a:r>
              <a:rPr lang="en" sz="1000">
                <a:solidFill>
                  <a:schemeClr val="dk1"/>
                </a:solidFill>
              </a:rPr>
              <a:t>: Assign the class label that is most frequent among the k neighbors.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c7bf57c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dc7bf57c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15c3ee43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15c3ee43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16f4071e9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716f4071e9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9E8F6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olab.google/" TargetMode="External"/><Relationship Id="rId4" Type="http://schemas.openxmlformats.org/officeDocument/2006/relationships/hyperlink" Target="https://tinyurl.com/mr2vmmu6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mathworks.com/campaigns/offers/next/choosing-the-best-machine-learning-classification-model-and-avoiding-overfitting.html" TargetMode="External"/><Relationship Id="rId4" Type="http://schemas.openxmlformats.org/officeDocument/2006/relationships/hyperlink" Target="https://www.geeksforgeeks.org/training-data-vs-testing-data/" TargetMode="External"/><Relationship Id="rId5" Type="http://schemas.openxmlformats.org/officeDocument/2006/relationships/hyperlink" Target="https://www.evidentlyai.com/classification-metrics/accuracy-precision-recall#:~:text=Accuracy%20is%20a%20metric%20that,often%20the%20model%20is%20right%3F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colab.research.google.com/drive/1CL73eiIrPtgPvC4XIxQ5no5qMdbiAuCK?usp=sharing" TargetMode="External"/><Relationship Id="rId4" Type="http://schemas.openxmlformats.org/officeDocument/2006/relationships/hyperlink" Target="https://www.kaggle.com/datasets/sudhanshu432/algerian-forest-fires-cleaned-dataset" TargetMode="External"/><Relationship Id="rId5" Type="http://schemas.openxmlformats.org/officeDocument/2006/relationships/hyperlink" Target="https://www.kaggle.com/code/sudhanshu432/eda-and-fe-algerian-forest-fires-dataset" TargetMode="External"/><Relationship Id="rId6" Type="http://schemas.openxmlformats.org/officeDocument/2006/relationships/hyperlink" Target="https://www.kaggle.com/code/sudhanshu432/algerian-forest-fires-prediction-regression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4048" y="-2643800"/>
            <a:ext cx="2448875" cy="24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825" y="-2045928"/>
            <a:ext cx="1828800" cy="182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2098" y="-2470802"/>
            <a:ext cx="2470054" cy="22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/>
          <p:nvPr/>
        </p:nvSpPr>
        <p:spPr>
          <a:xfrm>
            <a:off x="942800" y="4130725"/>
            <a:ext cx="1828800" cy="251400"/>
          </a:xfrm>
          <a:prstGeom prst="rect">
            <a:avLst/>
          </a:prstGeom>
          <a:solidFill>
            <a:srgbClr val="8EB3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5"/>
          <p:cNvSpPr/>
          <p:nvPr/>
        </p:nvSpPr>
        <p:spPr>
          <a:xfrm>
            <a:off x="3467150" y="4130725"/>
            <a:ext cx="1948800" cy="251400"/>
          </a:xfrm>
          <a:prstGeom prst="rect">
            <a:avLst/>
          </a:prstGeom>
          <a:solidFill>
            <a:srgbClr val="8EB3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5"/>
          <p:cNvSpPr/>
          <p:nvPr/>
        </p:nvSpPr>
        <p:spPr>
          <a:xfrm>
            <a:off x="6402650" y="4130725"/>
            <a:ext cx="1745100" cy="251400"/>
          </a:xfrm>
          <a:prstGeom prst="rect">
            <a:avLst/>
          </a:prstGeom>
          <a:solidFill>
            <a:srgbClr val="8EB3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5"/>
          <p:cNvSpPr txBox="1"/>
          <p:nvPr>
            <p:ph type="ctrTitle"/>
          </p:nvPr>
        </p:nvSpPr>
        <p:spPr>
          <a:xfrm>
            <a:off x="352350" y="1478388"/>
            <a:ext cx="84393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800">
                <a:latin typeface="IBM Plex Sans Medium"/>
                <a:ea typeface="IBM Plex Sans Medium"/>
                <a:cs typeface="IBM Plex Sans Medium"/>
                <a:sym typeface="IBM Plex Sans Medium"/>
              </a:rPr>
              <a:t>ML Project </a:t>
            </a:r>
            <a:r>
              <a:rPr lang="en" sz="4800">
                <a:latin typeface="IBM Plex Sans Medium"/>
                <a:ea typeface="IBM Plex Sans Medium"/>
                <a:cs typeface="IBM Plex Sans Medium"/>
                <a:sym typeface="IBM Plex Sans Medium"/>
              </a:rPr>
              <a:t>Workshop 2</a:t>
            </a:r>
            <a:endParaRPr sz="48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6" name="Google Shape;106;p25"/>
          <p:cNvSpPr txBox="1"/>
          <p:nvPr/>
        </p:nvSpPr>
        <p:spPr>
          <a:xfrm>
            <a:off x="636450" y="630150"/>
            <a:ext cx="2754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155CC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Davis Data Science Club</a:t>
            </a:r>
            <a:endParaRPr b="0" i="0" sz="1800" u="none" cap="none" strike="noStrike">
              <a:solidFill>
                <a:srgbClr val="1155CC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7" name="Google Shape;107;p25"/>
          <p:cNvSpPr txBox="1"/>
          <p:nvPr/>
        </p:nvSpPr>
        <p:spPr>
          <a:xfrm>
            <a:off x="5925193" y="3564675"/>
            <a:ext cx="27000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Accuracy</a:t>
            </a:r>
            <a:endParaRPr b="0" i="0" sz="2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8" name="Google Shape;108;p25"/>
          <p:cNvSpPr txBox="1"/>
          <p:nvPr/>
        </p:nvSpPr>
        <p:spPr>
          <a:xfrm>
            <a:off x="422550" y="3564675"/>
            <a:ext cx="31824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Feature Selection</a:t>
            </a:r>
            <a:endParaRPr sz="2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9" name="Google Shape;109;p25"/>
          <p:cNvSpPr txBox="1"/>
          <p:nvPr/>
        </p:nvSpPr>
        <p:spPr>
          <a:xfrm>
            <a:off x="3391050" y="3564675"/>
            <a:ext cx="2201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2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Train/Test</a:t>
            </a:r>
            <a:endParaRPr i="0" sz="25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0" name="Google Shape;110;p25"/>
          <p:cNvPicPr preferRelativeResize="0"/>
          <p:nvPr/>
        </p:nvPicPr>
        <p:blipFill rotWithShape="1">
          <a:blip r:embed="rId6">
            <a:alphaModFix/>
          </a:blip>
          <a:srcRect b="18481" l="18608" r="19322" t="19790"/>
          <a:stretch/>
        </p:blipFill>
        <p:spPr>
          <a:xfrm>
            <a:off x="7828925" y="232950"/>
            <a:ext cx="1120851" cy="111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Cross-validation</a:t>
            </a:r>
            <a:endParaRPr/>
          </a:p>
        </p:txBody>
      </p:sp>
      <p:sp>
        <p:nvSpPr>
          <p:cNvPr id="170" name="Google Shape;170;p34"/>
          <p:cNvSpPr txBox="1"/>
          <p:nvPr>
            <p:ph idx="1" type="body"/>
          </p:nvPr>
        </p:nvSpPr>
        <p:spPr>
          <a:xfrm>
            <a:off x="311700" y="1152475"/>
            <a:ext cx="434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SzPts val="358"/>
              <a:buNone/>
            </a:pPr>
            <a:r>
              <a:rPr lang="en" sz="1110">
                <a:solidFill>
                  <a:schemeClr val="dk1"/>
                </a:solidFill>
              </a:rPr>
              <a:t>Splitting the data into subsets (called folds) and rotating the training and validation among them.</a:t>
            </a:r>
            <a:endParaRPr sz="1110">
              <a:solidFill>
                <a:schemeClr val="dk1"/>
              </a:solidFill>
            </a:endParaRPr>
          </a:p>
          <a:p>
            <a:pPr indent="-299085" lvl="0" marL="457200" rtl="0" algn="l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10"/>
              <a:buChar char="●"/>
            </a:pPr>
            <a:r>
              <a:rPr lang="en" sz="1110">
                <a:solidFill>
                  <a:schemeClr val="dk1"/>
                </a:solidFill>
              </a:rPr>
              <a:t>Each fold has approximately the same size.</a:t>
            </a:r>
            <a:endParaRPr sz="1110">
              <a:solidFill>
                <a:schemeClr val="dk1"/>
              </a:solidFill>
            </a:endParaRPr>
          </a:p>
          <a:p>
            <a:pPr indent="-29908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0"/>
              <a:buChar char="●"/>
            </a:pPr>
            <a:r>
              <a:rPr lang="en" sz="1110">
                <a:solidFill>
                  <a:schemeClr val="dk1"/>
                </a:solidFill>
              </a:rPr>
              <a:t>Data can be randomly selected in each fold or stratified.</a:t>
            </a:r>
            <a:endParaRPr sz="1110">
              <a:solidFill>
                <a:schemeClr val="dk1"/>
              </a:solidFill>
            </a:endParaRPr>
          </a:p>
          <a:p>
            <a:pPr indent="-29908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0"/>
              <a:buChar char="●"/>
            </a:pPr>
            <a:r>
              <a:rPr lang="en" sz="1110">
                <a:solidFill>
                  <a:schemeClr val="dk1"/>
                </a:solidFill>
              </a:rPr>
              <a:t>All folds are used to train the model except one, which is used for validation. That validation fold should be rotated until all folds have become a validation fold once and only once.</a:t>
            </a:r>
            <a:endParaRPr sz="111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785"/>
          </a:p>
        </p:txBody>
      </p:sp>
      <p:pic>
        <p:nvPicPr>
          <p:cNvPr id="171" name="Google Shape;1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700" y="1083152"/>
            <a:ext cx="4057500" cy="2977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pic>
        <p:nvPicPr>
          <p:cNvPr id="177" name="Google Shape;1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25" y="1191500"/>
            <a:ext cx="4013250" cy="3491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10600"/>
            <a:ext cx="4395525" cy="2350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the model</a:t>
            </a:r>
            <a:endParaRPr/>
          </a:p>
        </p:txBody>
      </p:sp>
      <p:sp>
        <p:nvSpPr>
          <p:cNvPr id="184" name="Google Shape;18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Feeding it more data!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Taking a step back a look at the features again (feature selection/engineering)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we select better variables?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we transform the variables in way that helps the model learn patterns?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Parameter tuning</a:t>
            </a:r>
            <a:endParaRPr/>
          </a:p>
        </p:txBody>
      </p:sp>
      <p:pic>
        <p:nvPicPr>
          <p:cNvPr id="185" name="Google Shape;1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850" y="3569300"/>
            <a:ext cx="2229275" cy="12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136237" y="3504612"/>
            <a:ext cx="1762125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6"/>
          <p:cNvSpPr/>
          <p:nvPr/>
        </p:nvSpPr>
        <p:spPr>
          <a:xfrm>
            <a:off x="2803800" y="3867313"/>
            <a:ext cx="1080000" cy="68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88" name="Google Shape;188;p36"/>
          <p:cNvSpPr/>
          <p:nvPr/>
        </p:nvSpPr>
        <p:spPr>
          <a:xfrm>
            <a:off x="4202038" y="3287125"/>
            <a:ext cx="1368900" cy="42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model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 tuning</a:t>
            </a:r>
            <a:endParaRPr/>
          </a:p>
        </p:txBody>
      </p:sp>
      <p:pic>
        <p:nvPicPr>
          <p:cNvPr id="194" name="Google Shape;1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6750"/>
            <a:ext cx="8839200" cy="157554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7"/>
          <p:cNvSpPr txBox="1"/>
          <p:nvPr/>
        </p:nvSpPr>
        <p:spPr>
          <a:xfrm>
            <a:off x="311700" y="3287125"/>
            <a:ext cx="835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models are sophisticated and give you a lot of “customization”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There’s many parameters to experiment with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 tuning</a:t>
            </a:r>
            <a:endParaRPr/>
          </a:p>
        </p:txBody>
      </p:sp>
      <p:pic>
        <p:nvPicPr>
          <p:cNvPr id="201" name="Google Shape;201;p38"/>
          <p:cNvPicPr preferRelativeResize="0"/>
          <p:nvPr/>
        </p:nvPicPr>
        <p:blipFill rotWithShape="1">
          <a:blip r:embed="rId3">
            <a:alphaModFix/>
          </a:blip>
          <a:srcRect b="0" l="0" r="37460" t="0"/>
          <a:stretch/>
        </p:blipFill>
        <p:spPr>
          <a:xfrm>
            <a:off x="1585300" y="970425"/>
            <a:ext cx="5527900" cy="17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63" y="2767599"/>
            <a:ext cx="8174474" cy="21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what?</a:t>
            </a:r>
            <a:endParaRPr/>
          </a:p>
        </p:txBody>
      </p:sp>
      <p:sp>
        <p:nvSpPr>
          <p:cNvPr id="208" name="Google Shape;20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Selection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Train/Test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Accuracy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Project: Algerian Forest Fires</a:t>
            </a:r>
            <a:endParaRPr/>
          </a:p>
        </p:txBody>
      </p:sp>
      <p:sp>
        <p:nvSpPr>
          <p:cNvPr id="214" name="Google Shape;214;p40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How can we predict the likelihood of forest fires given weather observations?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648" y="2123373"/>
            <a:ext cx="2925950" cy="28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0"/>
          <p:cNvPicPr preferRelativeResize="0"/>
          <p:nvPr/>
        </p:nvPicPr>
        <p:blipFill rotWithShape="1">
          <a:blip r:embed="rId4">
            <a:alphaModFix/>
          </a:blip>
          <a:srcRect b="0" l="48607" r="0" t="0"/>
          <a:stretch/>
        </p:blipFill>
        <p:spPr>
          <a:xfrm>
            <a:off x="2033875" y="2125325"/>
            <a:ext cx="1503725" cy="28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7151" y="2277613"/>
            <a:ext cx="4073226" cy="229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0"/>
          <p:cNvSpPr/>
          <p:nvPr/>
        </p:nvSpPr>
        <p:spPr>
          <a:xfrm flipH="1">
            <a:off x="540250" y="1810100"/>
            <a:ext cx="1401300" cy="391200"/>
          </a:xfrm>
          <a:prstGeom prst="wedgeRoundRectCallout">
            <a:avLst>
              <a:gd fmla="val -26323" name="adj1"/>
              <a:gd fmla="val 8417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Sidi Bel-abbes</a:t>
            </a:r>
            <a:endParaRPr/>
          </a:p>
        </p:txBody>
      </p:sp>
      <p:sp>
        <p:nvSpPr>
          <p:cNvPr id="219" name="Google Shape;219;p40"/>
          <p:cNvSpPr/>
          <p:nvPr/>
        </p:nvSpPr>
        <p:spPr>
          <a:xfrm>
            <a:off x="2367975" y="1764325"/>
            <a:ext cx="1144200" cy="282300"/>
          </a:xfrm>
          <a:prstGeom prst="wedgeRoundRectCallout">
            <a:avLst>
              <a:gd fmla="val -30700" name="adj1"/>
              <a:gd fmla="val 83328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Bejaia</a:t>
            </a:r>
            <a:endParaRPr/>
          </a:p>
        </p:txBody>
      </p:sp>
      <p:sp>
        <p:nvSpPr>
          <p:cNvPr id="220" name="Google Shape;220;p40"/>
          <p:cNvSpPr txBox="1"/>
          <p:nvPr/>
        </p:nvSpPr>
        <p:spPr>
          <a:xfrm>
            <a:off x="7807200" y="1807850"/>
            <a:ext cx="13368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2012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1"/>
          <p:cNvSpPr txBox="1"/>
          <p:nvPr>
            <p:ph type="title"/>
          </p:nvPr>
        </p:nvSpPr>
        <p:spPr>
          <a:xfrm>
            <a:off x="311700" y="27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</a:t>
            </a:r>
            <a:endParaRPr/>
          </a:p>
        </p:txBody>
      </p:sp>
      <p:sp>
        <p:nvSpPr>
          <p:cNvPr id="226" name="Google Shape;226;p4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Date</a:t>
            </a:r>
            <a:r>
              <a:rPr lang="en" sz="1262">
                <a:solidFill>
                  <a:schemeClr val="dk1"/>
                </a:solidFill>
              </a:rPr>
              <a:t> : (DD/MM/YYYY) Day, month ('june' to 'september'), year (2012) Weather data observations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Temp</a:t>
            </a:r>
            <a:r>
              <a:rPr lang="en" sz="1262">
                <a:solidFill>
                  <a:schemeClr val="dk1"/>
                </a:solidFill>
              </a:rPr>
              <a:t> : temperature noon (temperature max) in Celsius degrees: 22 to 42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RH</a:t>
            </a:r>
            <a:r>
              <a:rPr lang="en" sz="1262">
                <a:solidFill>
                  <a:schemeClr val="dk1"/>
                </a:solidFill>
              </a:rPr>
              <a:t> : Relative Humidity in %: 21 to 90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Ws</a:t>
            </a:r>
            <a:r>
              <a:rPr lang="en" sz="1262">
                <a:solidFill>
                  <a:schemeClr val="dk1"/>
                </a:solidFill>
              </a:rPr>
              <a:t> :Wind speed in km/h: 6 to 29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Rain</a:t>
            </a:r>
            <a:r>
              <a:rPr lang="en" sz="1262">
                <a:solidFill>
                  <a:schemeClr val="dk1"/>
                </a:solidFill>
              </a:rPr>
              <a:t>: total day in mm: 0 to 16.8 FWI Components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Fine Fuel Moisture Code (FFMC)</a:t>
            </a:r>
            <a:r>
              <a:rPr lang="en" sz="1262">
                <a:solidFill>
                  <a:schemeClr val="dk1"/>
                </a:solidFill>
              </a:rPr>
              <a:t> index from the FWI system: 28.6 to 92.5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Duff Moisture Code (DMC)</a:t>
            </a:r>
            <a:r>
              <a:rPr lang="en" sz="1262">
                <a:solidFill>
                  <a:schemeClr val="dk1"/>
                </a:solidFill>
              </a:rPr>
              <a:t> index from the FWI system: 1.1 to 65.9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Drought Code (DC)</a:t>
            </a:r>
            <a:r>
              <a:rPr lang="en" sz="1262">
                <a:solidFill>
                  <a:schemeClr val="dk1"/>
                </a:solidFill>
              </a:rPr>
              <a:t> index from the FWI system: 7 to 220.4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Initial Spread Index (ISI)</a:t>
            </a:r>
            <a:r>
              <a:rPr lang="en" sz="1262">
                <a:solidFill>
                  <a:schemeClr val="dk1"/>
                </a:solidFill>
              </a:rPr>
              <a:t> index from the FWI system: 0 to 18.5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Buildup Index (BUI)</a:t>
            </a:r>
            <a:r>
              <a:rPr lang="en" sz="1262">
                <a:solidFill>
                  <a:schemeClr val="dk1"/>
                </a:solidFill>
              </a:rPr>
              <a:t> index from the FWI system: 1.1 to 68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Fire Weather Index (FWI)</a:t>
            </a:r>
            <a:r>
              <a:rPr lang="en" sz="1262">
                <a:solidFill>
                  <a:schemeClr val="dk1"/>
                </a:solidFill>
              </a:rPr>
              <a:t> Index: 0 to 31.1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1262">
                <a:solidFill>
                  <a:schemeClr val="dk1"/>
                </a:solidFill>
              </a:rPr>
              <a:t>Classes</a:t>
            </a:r>
            <a:r>
              <a:rPr lang="en" sz="1262">
                <a:solidFill>
                  <a:schemeClr val="dk1"/>
                </a:solidFill>
              </a:rPr>
              <a:t>: two classes, namely Fire and not Fire</a:t>
            </a:r>
            <a:endParaRPr sz="126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6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type="title"/>
          </p:nvPr>
        </p:nvSpPr>
        <p:spPr>
          <a:xfrm>
            <a:off x="311700" y="27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</a:t>
            </a:r>
            <a:endParaRPr/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825" y="843000"/>
            <a:ext cx="6820350" cy="399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Colab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3"/>
          <p:cNvSpPr txBox="1"/>
          <p:nvPr>
            <p:ph idx="1" type="body"/>
          </p:nvPr>
        </p:nvSpPr>
        <p:spPr>
          <a:xfrm>
            <a:off x="311700" y="1152475"/>
            <a:ext cx="576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Colab: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https://colab.google/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Default language should be Python3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change to R: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Go to the down arrow next to RAM and Disk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Click on change runtime type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Then select 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Link to notebook to follow along: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https://tinyurl.com/mr2vmmu6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(Need to make a copy if you want to save it)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(Also sent in the discord)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1340" y="2571750"/>
            <a:ext cx="2375572" cy="187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4775" y="510151"/>
            <a:ext cx="3048724" cy="13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we be doing?</a:t>
            </a:r>
            <a:endParaRPr/>
          </a:p>
        </p:txBody>
      </p:sp>
      <p:sp>
        <p:nvSpPr>
          <p:cNvPr id="116" name="Google Shape;116;p26"/>
          <p:cNvSpPr txBox="1"/>
          <p:nvPr>
            <p:ph idx="1" type="body"/>
          </p:nvPr>
        </p:nvSpPr>
        <p:spPr>
          <a:xfrm>
            <a:off x="311700" y="1152475"/>
            <a:ext cx="403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part project workshop!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 1 (05/01):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Overview of 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Introduction to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 Up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 2 (Today - 5/15!):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Modeling - Train and Test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Algorithms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Accuracy</a:t>
            </a:r>
            <a:endParaRPr/>
          </a:p>
        </p:txBody>
      </p:sp>
      <p:pic>
        <p:nvPicPr>
          <p:cNvPr id="117" name="Google Shape;1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525" y="1126375"/>
            <a:ext cx="4494599" cy="2890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Resources!</a:t>
            </a:r>
            <a:endParaRPr/>
          </a:p>
        </p:txBody>
      </p:sp>
      <p:sp>
        <p:nvSpPr>
          <p:cNvPr id="246" name="Google Shape;24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Classification models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https://www.mathworks.com/campaigns/offers/next/choosing-the-best-machine-learning-classification-model-and-avoiding-overfitting.html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Train/Test -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https://www.geeksforgeeks.org/training-data-vs-testing-data/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Classification</a:t>
            </a:r>
            <a:r>
              <a:rPr lang="en"/>
              <a:t> metrics -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https://www.evidentlyai.com/classification-metrics/accuracy-precision-recall#:~:text=Accuracy%20is%20a%20metric%20that,often%20the%20model%20is%20right%3F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9885" y="-460152"/>
            <a:ext cx="2470054" cy="22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5"/>
          <p:cNvPicPr preferRelativeResize="0"/>
          <p:nvPr/>
        </p:nvPicPr>
        <p:blipFill rotWithShape="1">
          <a:blip r:embed="rId4">
            <a:alphaModFix/>
          </a:blip>
          <a:srcRect b="18481" l="18608" r="19322" t="19790"/>
          <a:stretch/>
        </p:blipFill>
        <p:spPr>
          <a:xfrm>
            <a:off x="722100" y="990700"/>
            <a:ext cx="3121651" cy="3103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5"/>
          <p:cNvSpPr txBox="1"/>
          <p:nvPr>
            <p:ph idx="2" type="body"/>
          </p:nvPr>
        </p:nvSpPr>
        <p:spPr>
          <a:xfrm>
            <a:off x="4963525" y="466550"/>
            <a:ext cx="37386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3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" sz="3000">
                <a:latin typeface="IBM Plex Sans"/>
                <a:ea typeface="IBM Plex Sans"/>
                <a:cs typeface="IBM Plex Sans"/>
                <a:sym typeface="IBM Plex Sans"/>
              </a:rPr>
              <a:t>Thank you!</a:t>
            </a:r>
            <a:endParaRPr b="1" i="1" sz="3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IG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@data.ucd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FB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facebook.com/data.ucd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Website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davisdsc.com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GitHub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Davis-Data-Science-Club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Discord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discord.gg/zCPRKHdM7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Linktree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linktr.ee/davisdsc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 to notebook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https://colab.research.google.com/drive/1CL73eiIrPtgPvC4XIxQ5no5qMdbiAuCK?usp=sharing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 word examples/ applications of 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</a:t>
            </a:r>
            <a:r>
              <a:rPr lang="en"/>
              <a:t> of 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 of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we’ll cover in part 1 versus part 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colab set 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Pandas library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https://www.kaggle.com/datasets/sudhanshu432/algerian-forest-fires-cleaned-dataset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https://www.kaggle.com/code/sudhanshu432/eda-and-fe-algerian-forest-fires-dataset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https://www.kaggle.com/code/sudhanshu432/algerian-forest-fires-prediction-regressions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Explain what we’ll be doing and why and how - machine </a:t>
            </a:r>
            <a:r>
              <a:rPr lang="en"/>
              <a:t>learning, python, libraries, vectorization, cnn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introduce the project and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FFFF00"/>
                </a:highlight>
              </a:rPr>
              <a:t>clean/transform data?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EDA &amp; visualizations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supervised learning algorithm?</a:t>
            </a:r>
            <a:endParaRPr/>
          </a:p>
        </p:txBody>
      </p:sp>
      <p:pic>
        <p:nvPicPr>
          <p:cNvPr id="123" name="Google Shape;1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425" y="1203325"/>
            <a:ext cx="5953125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7"/>
          <p:cNvSpPr/>
          <p:nvPr/>
        </p:nvSpPr>
        <p:spPr>
          <a:xfrm>
            <a:off x="1692850" y="3906450"/>
            <a:ext cx="2940600" cy="889800"/>
          </a:xfrm>
          <a:prstGeom prst="ellipse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/>
          <p:nvPr>
            <p:ph type="title"/>
          </p:nvPr>
        </p:nvSpPr>
        <p:spPr>
          <a:xfrm>
            <a:off x="311700" y="445025"/>
            <a:ext cx="266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700" y="1161075"/>
            <a:ext cx="5132599" cy="35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988" y="1158852"/>
            <a:ext cx="4544024" cy="370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6304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en"/>
              <a:t>K-Nearest </a:t>
            </a:r>
            <a:r>
              <a:rPr lang="en"/>
              <a:t>Neighbors</a:t>
            </a:r>
            <a:endParaRPr b="1" sz="2300">
              <a:solidFill>
                <a:srgbClr val="05192D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375" y="1356375"/>
            <a:ext cx="6055226" cy="34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Partitioning</a:t>
            </a:r>
            <a:r>
              <a:rPr lang="en" sz="2420"/>
              <a:t> the dataset for the model</a:t>
            </a:r>
            <a:endParaRPr sz="2420"/>
          </a:p>
        </p:txBody>
      </p:sp>
      <p:pic>
        <p:nvPicPr>
          <p:cNvPr id="148" name="Google Shape;1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450" y="1223300"/>
            <a:ext cx="7273101" cy="316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Train/Test/Validation split</a:t>
            </a:r>
            <a:endParaRPr sz="2420"/>
          </a:p>
        </p:txBody>
      </p:sp>
      <p:pic>
        <p:nvPicPr>
          <p:cNvPr id="154" name="Google Shape;154;p32"/>
          <p:cNvPicPr preferRelativeResize="0"/>
          <p:nvPr/>
        </p:nvPicPr>
        <p:blipFill rotWithShape="1">
          <a:blip r:embed="rId3">
            <a:alphaModFix/>
          </a:blip>
          <a:srcRect b="24096" l="6280" r="1092" t="52963"/>
          <a:stretch/>
        </p:blipFill>
        <p:spPr>
          <a:xfrm>
            <a:off x="1043225" y="1017725"/>
            <a:ext cx="6736800" cy="72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2"/>
          <p:cNvSpPr txBox="1"/>
          <p:nvPr/>
        </p:nvSpPr>
        <p:spPr>
          <a:xfrm>
            <a:off x="440575" y="2036025"/>
            <a:ext cx="3389700" cy="18606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Model learns from the training set, parameters and weights are fit on the data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6" name="Google Shape;156;p32"/>
          <p:cNvSpPr txBox="1"/>
          <p:nvPr/>
        </p:nvSpPr>
        <p:spPr>
          <a:xfrm>
            <a:off x="3993475" y="2036025"/>
            <a:ext cx="2138700" cy="18606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Model is tuned on the </a:t>
            </a:r>
            <a:r>
              <a:rPr lang="en" sz="1800">
                <a:solidFill>
                  <a:schemeClr val="dk1"/>
                </a:solidFill>
              </a:rPr>
              <a:t>validation</a:t>
            </a:r>
            <a:r>
              <a:rPr lang="en" sz="1800">
                <a:solidFill>
                  <a:schemeClr val="dk1"/>
                </a:solidFill>
              </a:rPr>
              <a:t> set while training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Is </a:t>
            </a:r>
            <a:r>
              <a:rPr lang="en" sz="1800">
                <a:solidFill>
                  <a:schemeClr val="dk1"/>
                </a:solidFill>
              </a:rPr>
              <a:t>the model learning properly?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7" name="Google Shape;157;p32"/>
          <p:cNvSpPr txBox="1"/>
          <p:nvPr/>
        </p:nvSpPr>
        <p:spPr>
          <a:xfrm>
            <a:off x="6295375" y="2036025"/>
            <a:ext cx="1975500" cy="1860600"/>
          </a:xfrm>
          <a:prstGeom prst="rect">
            <a:avLst/>
          </a:prstGeom>
          <a:noFill/>
          <a:ln cap="flat" cmpd="sng" w="19050">
            <a:solidFill>
              <a:srgbClr val="007C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Model is evaluated on the test set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How good is the model?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8" name="Google Shape;158;p32"/>
          <p:cNvSpPr txBox="1"/>
          <p:nvPr/>
        </p:nvSpPr>
        <p:spPr>
          <a:xfrm>
            <a:off x="440575" y="4131925"/>
            <a:ext cx="768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Common practice: 80-20 -&gt; 80-10-10, 70-30 -&gt; 70-15-15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</a:t>
            </a:r>
            <a:endParaRPr/>
          </a:p>
        </p:txBody>
      </p:sp>
      <p:pic>
        <p:nvPicPr>
          <p:cNvPr id="164" name="Google Shape;1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825" y="1230363"/>
            <a:ext cx="7848351" cy="321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